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 id="256" r:id="rId3"/>
    <p:sldId id="257" r:id="rId4"/>
    <p:sldId id="258" r:id="rId5"/>
    <p:sldId id="259" r:id="rId6"/>
    <p:sldId id="260" r:id="rId7"/>
    <p:sldId id="261" r:id="rId8"/>
    <p:sldId id="262" r:id="rId9"/>
    <p:sldId id="264" r:id="rId10"/>
    <p:sldId id="263" r:id="rId11"/>
    <p:sldId id="265" r:id="rId12"/>
    <p:sldId id="266" r:id="rId13"/>
    <p:sldId id="267" r:id="rId14"/>
  </p:sldIdLst>
  <p:sldSz cx="9144000" cy="5143500" type="screen16x9"/>
  <p:notesSz cx="6858000" cy="9144000"/>
  <p:defaultTextStyle>
    <a:defPPr>
      <a:defRPr lang="ru-RU"/>
    </a:defPPr>
    <a:lvl1pPr marL="0" algn="l" defTabSz="779252" rtl="0" eaLnBrk="1" latinLnBrk="0" hangingPunct="1">
      <a:defRPr sz="1534" kern="1200">
        <a:solidFill>
          <a:schemeClr val="tx1"/>
        </a:solidFill>
        <a:latin typeface="+mn-lt"/>
        <a:ea typeface="+mn-ea"/>
        <a:cs typeface="+mn-cs"/>
      </a:defRPr>
    </a:lvl1pPr>
    <a:lvl2pPr marL="389626" algn="l" defTabSz="779252" rtl="0" eaLnBrk="1" latinLnBrk="0" hangingPunct="1">
      <a:defRPr sz="1534" kern="1200">
        <a:solidFill>
          <a:schemeClr val="tx1"/>
        </a:solidFill>
        <a:latin typeface="+mn-lt"/>
        <a:ea typeface="+mn-ea"/>
        <a:cs typeface="+mn-cs"/>
      </a:defRPr>
    </a:lvl2pPr>
    <a:lvl3pPr marL="779252" algn="l" defTabSz="779252" rtl="0" eaLnBrk="1" latinLnBrk="0" hangingPunct="1">
      <a:defRPr sz="1534" kern="1200">
        <a:solidFill>
          <a:schemeClr val="tx1"/>
        </a:solidFill>
        <a:latin typeface="+mn-lt"/>
        <a:ea typeface="+mn-ea"/>
        <a:cs typeface="+mn-cs"/>
      </a:defRPr>
    </a:lvl3pPr>
    <a:lvl4pPr marL="1168878" algn="l" defTabSz="779252" rtl="0" eaLnBrk="1" latinLnBrk="0" hangingPunct="1">
      <a:defRPr sz="1534" kern="1200">
        <a:solidFill>
          <a:schemeClr val="tx1"/>
        </a:solidFill>
        <a:latin typeface="+mn-lt"/>
        <a:ea typeface="+mn-ea"/>
        <a:cs typeface="+mn-cs"/>
      </a:defRPr>
    </a:lvl4pPr>
    <a:lvl5pPr marL="1558503" algn="l" defTabSz="779252" rtl="0" eaLnBrk="1" latinLnBrk="0" hangingPunct="1">
      <a:defRPr sz="1534" kern="1200">
        <a:solidFill>
          <a:schemeClr val="tx1"/>
        </a:solidFill>
        <a:latin typeface="+mn-lt"/>
        <a:ea typeface="+mn-ea"/>
        <a:cs typeface="+mn-cs"/>
      </a:defRPr>
    </a:lvl5pPr>
    <a:lvl6pPr marL="1948129" algn="l" defTabSz="779252" rtl="0" eaLnBrk="1" latinLnBrk="0" hangingPunct="1">
      <a:defRPr sz="1534" kern="1200">
        <a:solidFill>
          <a:schemeClr val="tx1"/>
        </a:solidFill>
        <a:latin typeface="+mn-lt"/>
        <a:ea typeface="+mn-ea"/>
        <a:cs typeface="+mn-cs"/>
      </a:defRPr>
    </a:lvl6pPr>
    <a:lvl7pPr marL="2337755" algn="l" defTabSz="779252" rtl="0" eaLnBrk="1" latinLnBrk="0" hangingPunct="1">
      <a:defRPr sz="1534" kern="1200">
        <a:solidFill>
          <a:schemeClr val="tx1"/>
        </a:solidFill>
        <a:latin typeface="+mn-lt"/>
        <a:ea typeface="+mn-ea"/>
        <a:cs typeface="+mn-cs"/>
      </a:defRPr>
    </a:lvl7pPr>
    <a:lvl8pPr marL="2727381" algn="l" defTabSz="779252" rtl="0" eaLnBrk="1" latinLnBrk="0" hangingPunct="1">
      <a:defRPr sz="1534" kern="1200">
        <a:solidFill>
          <a:schemeClr val="tx1"/>
        </a:solidFill>
        <a:latin typeface="+mn-lt"/>
        <a:ea typeface="+mn-ea"/>
        <a:cs typeface="+mn-cs"/>
      </a:defRPr>
    </a:lvl8pPr>
    <a:lvl9pPr marL="3117007" algn="l" defTabSz="779252" rtl="0" eaLnBrk="1" latinLnBrk="0" hangingPunct="1">
      <a:defRPr sz="153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6E1BA70-AC6D-4F81-BDA2-9F6F3841442C}"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51178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6E1BA70-AC6D-4F81-BDA2-9F6F3841442C}"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205041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6E1BA70-AC6D-4F81-BDA2-9F6F3841442C}"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359971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6E1BA70-AC6D-4F81-BDA2-9F6F3841442C}"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327749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6E1BA70-AC6D-4F81-BDA2-9F6F3841442C}" type="datetimeFigureOut">
              <a:rPr lang="ru-RU" smtClean="0"/>
              <a:t>30.03.2025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14275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6E1BA70-AC6D-4F81-BDA2-9F6F3841442C}" type="datetimeFigureOut">
              <a:rPr lang="ru-RU" smtClean="0"/>
              <a:t>30.03.2025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110594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6E1BA70-AC6D-4F81-BDA2-9F6F3841442C}" type="datetimeFigureOut">
              <a:rPr lang="ru-RU" smtClean="0"/>
              <a:t>30.03.2025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234673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6E1BA70-AC6D-4F81-BDA2-9F6F3841442C}" type="datetimeFigureOut">
              <a:rPr lang="ru-RU" smtClean="0"/>
              <a:t>30.03.2025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229919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1BA70-AC6D-4F81-BDA2-9F6F3841442C}" type="datetimeFigureOut">
              <a:rPr lang="ru-RU" smtClean="0"/>
              <a:t>30.03.2025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335446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D6E1BA70-AC6D-4F81-BDA2-9F6F3841442C}" type="datetimeFigureOut">
              <a:rPr lang="ru-RU" smtClean="0"/>
              <a:t>30.03.2025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18114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D6E1BA70-AC6D-4F81-BDA2-9F6F3841442C}" type="datetimeFigureOut">
              <a:rPr lang="ru-RU" smtClean="0"/>
              <a:t>30.03.2025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785BA4-7C29-4DAB-B14E-6DD76F012525}" type="slidenum">
              <a:rPr lang="ru-RU" smtClean="0"/>
              <a:t>‹#›</a:t>
            </a:fld>
            <a:endParaRPr lang="ru-RU"/>
          </a:p>
        </p:txBody>
      </p:sp>
    </p:spTree>
    <p:extLst>
      <p:ext uri="{BB962C8B-B14F-4D97-AF65-F5344CB8AC3E}">
        <p14:creationId xmlns:p14="http://schemas.microsoft.com/office/powerpoint/2010/main" val="251907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E1BA70-AC6D-4F81-BDA2-9F6F3841442C}" type="datetimeFigureOut">
              <a:rPr lang="ru-RU" smtClean="0"/>
              <a:t>30.03.2025</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2785BA4-7C29-4DAB-B14E-6DD76F012525}" type="slidenum">
              <a:rPr lang="ru-RU" smtClean="0"/>
              <a:t>‹#›</a:t>
            </a:fld>
            <a:endParaRPr lang="ru-RU"/>
          </a:p>
        </p:txBody>
      </p:sp>
    </p:spTree>
    <p:extLst>
      <p:ext uri="{BB962C8B-B14F-4D97-AF65-F5344CB8AC3E}">
        <p14:creationId xmlns:p14="http://schemas.microsoft.com/office/powerpoint/2010/main" val="297523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260" y="585709"/>
            <a:ext cx="8471743" cy="923330"/>
          </a:xfrm>
          <a:prstGeom prst="rect">
            <a:avLst/>
          </a:prstGeom>
          <a:noFill/>
        </p:spPr>
        <p:txBody>
          <a:bodyPr wrap="none" rtlCol="0">
            <a:spAutoFit/>
          </a:bodyPr>
          <a:lstStyle/>
          <a:p>
            <a:r>
              <a:rPr lang="kk-KZ" sz="5400" b="1" dirty="0" smtClean="0">
                <a:solidFill>
                  <a:srgbClr val="FF0000"/>
                </a:solidFill>
                <a:effectLst>
                  <a:glow rad="127000">
                    <a:srgbClr val="FFFF00"/>
                  </a:glow>
                </a:effectLst>
                <a:latin typeface="Times New Roman" panose="02020603050405020304" pitchFamily="18" charset="0"/>
                <a:cs typeface="Times New Roman" panose="02020603050405020304" pitchFamily="18" charset="0"/>
              </a:rPr>
              <a:t>МЕНІҢ ҚАЗАҚСТАНЫМ</a:t>
            </a:r>
            <a:endParaRPr lang="ru-RU" sz="5400" b="1" dirty="0">
              <a:solidFill>
                <a:srgbClr val="FF0000"/>
              </a:solidFill>
              <a:effectLst>
                <a:glow rad="127000">
                  <a:srgbClr val="FFFF00"/>
                </a:glo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501538" y="1880131"/>
            <a:ext cx="8255188" cy="3046988"/>
          </a:xfrm>
          <a:prstGeom prst="rect">
            <a:avLst/>
          </a:prstGeom>
          <a:noFill/>
        </p:spPr>
        <p:txBody>
          <a:bodyPr wrap="square" rtlCol="0">
            <a:spAutoFit/>
          </a:bodyPr>
          <a:lstStyle/>
          <a:p>
            <a:pPr algn="ctr"/>
            <a:r>
              <a:rPr lang="kk-KZ" sz="3200" b="1" dirty="0" smtClean="0">
                <a:solidFill>
                  <a:srgbClr val="FF0000"/>
                </a:solidFill>
                <a:effectLst>
                  <a:glow rad="127000">
                    <a:srgbClr val="FFFF00"/>
                  </a:glow>
                </a:effectLst>
                <a:latin typeface="Times New Roman" panose="02020603050405020304" pitchFamily="18" charset="0"/>
                <a:cs typeface="Times New Roman" panose="02020603050405020304" pitchFamily="18" charset="0"/>
              </a:rPr>
              <a:t>ЕРЕЖЕСІ:</a:t>
            </a:r>
          </a:p>
          <a:p>
            <a:pPr algn="ctr"/>
            <a:r>
              <a:rPr lang="kk-KZ" sz="3200" b="1" dirty="0" smtClean="0">
                <a:solidFill>
                  <a:srgbClr val="FF0000"/>
                </a:solidFill>
                <a:effectLst>
                  <a:glow rad="127000">
                    <a:srgbClr val="FFFF00"/>
                  </a:glow>
                </a:effectLst>
                <a:latin typeface="Times New Roman" panose="02020603050405020304" pitchFamily="18" charset="0"/>
                <a:cs typeface="Times New Roman" panose="02020603050405020304" pitchFamily="18" charset="0"/>
              </a:rPr>
              <a:t>ЕЛІМІЗ ТУРАЛЫ ЖҰМБАҚ МӘЛІМЕТТЕР БЕРІЛЕДІ, СИПАТТАМАСЫ АРҚЫЛЫ ЖАСЫРЫЛҒАН НЫСАНДЫ ТЕЗ ЖӘНЕ ДҰРЫС ТАБУ ҚАЖЕТ</a:t>
            </a:r>
            <a:endParaRPr lang="ru-RU" sz="3200" b="1" dirty="0">
              <a:solidFill>
                <a:srgbClr val="FF0000"/>
              </a:solidFill>
              <a:effectLst>
                <a:glow rad="127000">
                  <a:srgbClr val="FFFF00"/>
                </a:glow>
              </a:effectLst>
              <a:latin typeface="Times New Roman" panose="02020603050405020304" pitchFamily="18" charset="0"/>
              <a:cs typeface="Times New Roman" panose="02020603050405020304" pitchFamily="18" charset="0"/>
            </a:endParaRPr>
          </a:p>
        </p:txBody>
      </p:sp>
      <p:pic>
        <p:nvPicPr>
          <p:cNvPr id="2" name="jigitter-kv-tugan-jer__mp3xit.net_">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6880" y="-1068255"/>
            <a:ext cx="609600" cy="609600"/>
          </a:xfrm>
          <a:prstGeom prst="rect">
            <a:avLst/>
          </a:prstGeom>
        </p:spPr>
      </p:pic>
    </p:spTree>
    <p:extLst>
      <p:ext uri="{BB962C8B-B14F-4D97-AF65-F5344CB8AC3E}">
        <p14:creationId xmlns:p14="http://schemas.microsoft.com/office/powerpoint/2010/main" val="17149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numSld="999">
                <p:cTn id="1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smtClean="0"/>
          </a:p>
          <a:p>
            <a:pPr algn="ctr"/>
            <a:r>
              <a:rPr lang="kk-KZ" sz="2400" b="1" dirty="0" smtClean="0">
                <a:latin typeface="Times New Roman" panose="02020603050405020304" pitchFamily="18" charset="0"/>
                <a:cs typeface="Times New Roman" panose="02020603050405020304" pitchFamily="18" charset="0"/>
              </a:rPr>
              <a:t>МАРҚАКӨЛ</a:t>
            </a:r>
            <a:endParaRPr lang="ru-RU" sz="2400"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Күршім және Азутау жоталарының арасында орналасқан ең әдемі көлдің бірі. Көлге ірілі-ұсақты 28 өзен құйып, жалғыз Қалжыр өзені ағып шығады. Көлдің ерекше фаунасы мен флорасын қорғау мақсатында көл аттас қорық құрылған </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401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r>
              <a:rPr lang="kk-KZ" sz="2400" b="1" dirty="0" smtClean="0">
                <a:solidFill>
                  <a:srgbClr val="000099"/>
                </a:solidFill>
                <a:latin typeface="Times New Roman" panose="02020603050405020304" pitchFamily="18" charset="0"/>
                <a:cs typeface="Times New Roman" panose="02020603050405020304" pitchFamily="18" charset="0"/>
              </a:rPr>
              <a:t>ҚАНЫШ  СӘТБАЕВ</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56016"/>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0099"/>
                </a:solidFill>
                <a:latin typeface="Times New Roman" panose="02020603050405020304" pitchFamily="18" charset="0"/>
                <a:cs typeface="Times New Roman" panose="02020603050405020304" pitchFamily="18" charset="0"/>
              </a:rPr>
              <a:t> </a:t>
            </a:r>
            <a:r>
              <a:rPr lang="kk-KZ" sz="2400" b="1" dirty="0" smtClean="0">
                <a:solidFill>
                  <a:srgbClr val="000099"/>
                </a:solidFill>
                <a:latin typeface="Times New Roman" panose="02020603050405020304" pitchFamily="18" charset="0"/>
                <a:cs typeface="Times New Roman" panose="02020603050405020304" pitchFamily="18" charset="0"/>
              </a:rPr>
              <a:t>Қазақ халқының біртуар талантты ұлы, геоглогия, музыка, өнер, математика, тарих, этнография, фольклор салаларында өшпейтін еңбек қалдырған атақты тұлға. «Халқым менен де биік» деген афоризмнің авторы бұл тұлғаның есімімен аталатын қала, көше, университет, гүл, астероид бар</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624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smtClean="0"/>
          </a:p>
          <a:p>
            <a:pPr algn="ctr"/>
            <a:r>
              <a:rPr lang="kk-KZ" sz="2400" b="1" dirty="0" smtClean="0">
                <a:latin typeface="Times New Roman" panose="02020603050405020304" pitchFamily="18" charset="0"/>
                <a:cs typeface="Times New Roman" panose="02020603050405020304" pitchFamily="18" charset="0"/>
              </a:rPr>
              <a:t>ҚЫЗҒЫЛТ ҚОҚИҚАЗ</a:t>
            </a:r>
            <a:endParaRPr lang="ru-RU" sz="2400"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Қазақстанның Қызыл кітабына енген бұл түрдің мойны мен аяқтары өте ұзын. Тұзды көлдерде мекендейді, су өсімдіктерімен, ұсақ жәндіктермен, ұлулармен қоректенеді, әсіресе, артемия салин су шаянын сүйсіне жейді</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601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smtClean="0"/>
          </a:p>
          <a:p>
            <a:pPr algn="ctr"/>
            <a:r>
              <a:rPr lang="kk-KZ" sz="2400" b="1" dirty="0" smtClean="0">
                <a:solidFill>
                  <a:srgbClr val="000099"/>
                </a:solidFill>
                <a:latin typeface="Times New Roman" panose="02020603050405020304" pitchFamily="18" charset="0"/>
                <a:cs typeface="Times New Roman" panose="02020603050405020304" pitchFamily="18" charset="0"/>
              </a:rPr>
              <a:t>УРАН </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98027"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Біздің елімізде бұл минералдың өте мол қоры бар, қоры бойынша әлемде 2-орын, өндіру бойынша 1-орын алады. Өте қуатты энергия көзі болып табылады, алайда аса қауіпті, осы минерал негізінде елімізде үлкен құрылыс басталмақ</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2215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36284" y="562947"/>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r>
              <a:rPr lang="kk-KZ" sz="2400" b="1" dirty="0" smtClean="0">
                <a:solidFill>
                  <a:srgbClr val="000099"/>
                </a:solidFill>
                <a:latin typeface="Times New Roman" panose="02020603050405020304" pitchFamily="18" charset="0"/>
                <a:cs typeface="Times New Roman" panose="02020603050405020304" pitchFamily="18" charset="0"/>
              </a:rPr>
              <a:t>ҚАР БАРЫСЫ</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36284" y="562947"/>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Қазақ халқы мысық тұқымдасына жататын бұл жануардың тектілігін, ептілігін, батылдығы мен айлакерлігін пір тұтқан. Басын мәңгі қар басқан биік тауларда мекендейді. Дәстүрлі жыл санауымызда кездесетін жануар Алматы қаласының таңбасы саналады.</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322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rgbClr val="000099"/>
              </a:solidFill>
              <a:latin typeface="Times New Roman" panose="02020603050405020304" pitchFamily="18" charset="0"/>
              <a:cs typeface="Times New Roman" panose="02020603050405020304" pitchFamily="18" charset="0"/>
            </a:endParaRPr>
          </a:p>
          <a:p>
            <a:pPr algn="ctr"/>
            <a:endParaRPr lang="kk-KZ" sz="2400" b="1" dirty="0" smtClean="0">
              <a:solidFill>
                <a:schemeClr val="bg1"/>
              </a:solidFill>
              <a:latin typeface="Times New Roman" panose="02020603050405020304" pitchFamily="18" charset="0"/>
              <a:cs typeface="Times New Roman" panose="02020603050405020304" pitchFamily="18" charset="0"/>
            </a:endParaRPr>
          </a:p>
          <a:p>
            <a:pPr algn="ctr"/>
            <a:r>
              <a:rPr lang="kk-KZ" sz="2400" b="1" dirty="0" smtClean="0">
                <a:solidFill>
                  <a:schemeClr val="bg1"/>
                </a:solidFill>
                <a:latin typeface="Times New Roman" panose="02020603050405020304" pitchFamily="18" charset="0"/>
                <a:cs typeface="Times New Roman" panose="02020603050405020304" pitchFamily="18" charset="0"/>
              </a:rPr>
              <a:t>ҚОРҚЫТ АТА КЕСЕНЕСІ</a:t>
            </a:r>
            <a:endParaRPr lang="ru-RU" sz="2400" b="1" dirty="0">
              <a:solidFill>
                <a:schemeClr val="bg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1"/>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Бұл ескерткіштің биіктігі 8 метр, 4 тік стелладан тұрады. Қобыз бейнесіндегі әр стелла көкжиектің төрт тұсына қарап тұр. Жел соққанда қобыз сарынымен үндес дыбыс шығаратын ескерткіш қай өзеннің бойында және қалай аталады?</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3539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r>
              <a:rPr lang="kk-KZ" sz="2400" b="1" dirty="0" smtClean="0">
                <a:latin typeface="Times New Roman" panose="02020603050405020304" pitchFamily="18" charset="0"/>
                <a:cs typeface="Times New Roman" panose="02020603050405020304" pitchFamily="18" charset="0"/>
              </a:rPr>
              <a:t>СЕКСЕУІЛ</a:t>
            </a:r>
            <a:endParaRPr lang="ru-RU" sz="2400"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Діңі мен бұтақтары бұраң-бұраң болып келетін, құмды жерлерде тамырын 15 метр тереңге жіберіп өсетін, морт сынғыш, отқа жанғыш және қызуын ұзақ уақыт бойы сақтайтын өсімдік</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010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r>
              <a:rPr lang="kk-KZ" sz="2400" b="1" dirty="0" smtClean="0">
                <a:latin typeface="Times New Roman" panose="02020603050405020304" pitchFamily="18" charset="0"/>
                <a:cs typeface="Times New Roman" panose="02020603050405020304" pitchFamily="18" charset="0"/>
              </a:rPr>
              <a:t>ҮСТІРТ МУФЛОНЫ</a:t>
            </a:r>
            <a:endParaRPr lang="ru-RU" sz="2400"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96342"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smtClean="0">
                <a:solidFill>
                  <a:srgbClr val="000099"/>
                </a:solidFill>
                <a:latin typeface="Times New Roman" panose="02020603050405020304" pitchFamily="18" charset="0"/>
                <a:cs typeface="Times New Roman" panose="02020603050405020304" pitchFamily="18" charset="0"/>
              </a:rPr>
              <a:t>Қарынжарық ойысы мен Үстірттің басты бөлігін алып жатқан қорықтың ең басты қорғауға алынған жануары. Құлжаларының мүйізі имектелген және жалы болады. Қазақстанның «Қызыл Кітабына» енген</a:t>
            </a:r>
            <a:endParaRPr lang="ru-RU" sz="28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212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solidFill>
                <a:srgbClr val="FFFF00"/>
              </a:solidFill>
            </a:endParaRPr>
          </a:p>
          <a:p>
            <a:pPr algn="ctr"/>
            <a:r>
              <a:rPr lang="kk-KZ" sz="2400" b="1" dirty="0" smtClean="0">
                <a:solidFill>
                  <a:srgbClr val="FFFF00"/>
                </a:solidFill>
                <a:latin typeface="Times New Roman" panose="02020603050405020304" pitchFamily="18" charset="0"/>
                <a:cs typeface="Times New Roman" panose="02020603050405020304" pitchFamily="18" charset="0"/>
              </a:rPr>
              <a:t>МАҚТА</a:t>
            </a:r>
            <a:endParaRPr lang="ru-RU" sz="2400" b="1" dirty="0">
              <a:solidFill>
                <a:srgbClr val="FFFF00"/>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0099"/>
                </a:solidFill>
                <a:latin typeface="Times New Roman" panose="02020603050405020304" pitchFamily="18" charset="0"/>
                <a:cs typeface="Times New Roman" panose="02020603050405020304" pitchFamily="18" charset="0"/>
              </a:rPr>
              <a:t>Бұл өсімдік жарықты, жылу мен ылғалдылықты көп қажет етеді. Елімізде Сырдария және Арыс өзендерінің сұр топырақты аңғарларында өсіріледі. Бағалы талшық, тұқымынан май алынады</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065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smtClean="0"/>
          </a:p>
          <a:p>
            <a:pPr algn="ctr"/>
            <a:r>
              <a:rPr lang="kk-KZ" sz="2400" b="1" dirty="0" smtClean="0">
                <a:latin typeface="Times New Roman" panose="02020603050405020304" pitchFamily="18" charset="0"/>
                <a:cs typeface="Times New Roman" panose="02020603050405020304" pitchFamily="18" charset="0"/>
              </a:rPr>
              <a:t>                        ИТБАЛЫҚ</a:t>
            </a:r>
            <a:endParaRPr lang="ru-RU" sz="2400"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0099"/>
                </a:solidFill>
                <a:latin typeface="Times New Roman" panose="02020603050405020304" pitchFamily="18" charset="0"/>
                <a:cs typeface="Times New Roman" panose="02020603050405020304" pitchFamily="18" charset="0"/>
              </a:rPr>
              <a:t>Әлемдегі ең үлкен көлдің бір кездері теңізбен жалғасып жатқан деген жорамалына негіз болатын бұл тіршілік иесі ескекаяқты сүтқоректі аң. Төлін қазақтар «Ақүрпек» деп атайды. Терісі мен майы бағалы болғандықтан медицинада, парфюмерияда, тері өңдеу саласында қолданылады </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159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r>
              <a:rPr lang="kk-KZ" sz="2400" b="1" dirty="0" smtClean="0">
                <a:solidFill>
                  <a:schemeClr val="bg1"/>
                </a:solidFill>
                <a:latin typeface="Times New Roman" panose="02020603050405020304" pitchFamily="18" charset="0"/>
                <a:cs typeface="Times New Roman" panose="02020603050405020304" pitchFamily="18" charset="0"/>
              </a:rPr>
              <a:t>                             </a:t>
            </a:r>
            <a:r>
              <a:rPr lang="kk-KZ" sz="2400" b="1" dirty="0" smtClean="0">
                <a:solidFill>
                  <a:srgbClr val="FFFF00"/>
                </a:solidFill>
                <a:latin typeface="Times New Roman" panose="02020603050405020304" pitchFamily="18" charset="0"/>
                <a:cs typeface="Times New Roman" panose="02020603050405020304" pitchFamily="18" charset="0"/>
              </a:rPr>
              <a:t>ҚЫЗҒАЛДАҚ</a:t>
            </a:r>
            <a:endParaRPr lang="ru-RU" sz="2400" b="1" dirty="0">
              <a:solidFill>
                <a:srgbClr val="FFFF00"/>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43261"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0099"/>
                </a:solidFill>
                <a:latin typeface="Times New Roman" panose="02020603050405020304" pitchFamily="18" charset="0"/>
                <a:cs typeface="Times New Roman" panose="02020603050405020304" pitchFamily="18" charset="0"/>
              </a:rPr>
              <a:t>Бұл өсімдік Ақсу-Жабағылы қорығының және Шымкент қаласының символы. Өте әдемі, жұпар иісті. Тарихта бұл өсімдікті саудагерлер Ұлы Жібек жолы арқылы жасырын алып өтіп, Иран мен Түркияға, одан әрі Голландияға жеткізген деген дерек бар. Еліміздегі ежелгі архитектуралар, ер-тұрман, жиһаз, текемет, ұлттық киімдерде бейнеленген.</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15"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16" name="Скругленный прямоугольник 15"/>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944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15"/>
                                        </p:tgtEl>
                                      </p:cBhvr>
                                    </p:animEffect>
                                    <p:set>
                                      <p:cBhvr>
                                        <p:cTn id="15" dur="1" fill="hold">
                                          <p:stCondLst>
                                            <p:cond delay="19999"/>
                                          </p:stCondLst>
                                        </p:cTn>
                                        <p:tgtEl>
                                          <p:spTgt spid="1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16"/>
                  </p:tgtEl>
                </p:cond>
              </p:nextCondLst>
            </p:seq>
          </p:childTnLst>
        </p:cTn>
      </p:par>
    </p:tnLst>
    <p:bldLst>
      <p:bldP spid="5" grpId="0"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707255" y="475862"/>
            <a:ext cx="5917418" cy="3936481"/>
          </a:xfrm>
          <a:prstGeom prst="round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p>
          <a:p>
            <a:pPr algn="ctr"/>
            <a:endParaRPr lang="kk-KZ" dirty="0"/>
          </a:p>
          <a:p>
            <a:pPr algn="ctr"/>
            <a:endParaRPr lang="kk-KZ" dirty="0" smtClean="0">
              <a:solidFill>
                <a:srgbClr val="FF0000"/>
              </a:solidFill>
            </a:endParaRPr>
          </a:p>
          <a:p>
            <a:pPr algn="ctr"/>
            <a:endParaRPr lang="kk-KZ" dirty="0">
              <a:solidFill>
                <a:srgbClr val="FF0000"/>
              </a:solidFill>
            </a:endParaRPr>
          </a:p>
          <a:p>
            <a:pPr algn="ctr"/>
            <a:r>
              <a:rPr lang="kk-KZ" sz="2400" b="1" dirty="0" smtClean="0">
                <a:solidFill>
                  <a:srgbClr val="FFFF00"/>
                </a:solidFill>
                <a:latin typeface="Times New Roman" panose="02020603050405020304" pitchFamily="18" charset="0"/>
                <a:cs typeface="Times New Roman" panose="02020603050405020304" pitchFamily="18" charset="0"/>
              </a:rPr>
              <a:t>ТАМҒАЛЫ ПЕТРОГЛИФТЕРІ</a:t>
            </a:r>
            <a:endParaRPr lang="ru-RU" sz="2400" b="1" dirty="0">
              <a:solidFill>
                <a:srgbClr val="FFFF00"/>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07255" y="475862"/>
            <a:ext cx="5917418" cy="3936481"/>
          </a:xfrm>
          <a:prstGeom prst="roundRect">
            <a:avLst/>
          </a:prstGeom>
          <a:blipFill>
            <a:blip r:embed="rId4"/>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0099"/>
                </a:solidFill>
                <a:latin typeface="Times New Roman" panose="02020603050405020304" pitchFamily="18" charset="0"/>
                <a:cs typeface="Times New Roman" panose="02020603050405020304" pitchFamily="18" charset="0"/>
              </a:rPr>
              <a:t>Жетісудың ең көне ескерткіштерінің және Қазақстанның жеті кереметінің бірі. 2004 жылдан бері ЮНЕСКО-ның Бүкіләлемдік мәдени мұралар тізіміне енген бұл кешенде «күнбастылар», «маскарадшылар», аң аулау рәсімі, қару ұстаған жауынгерлер, адамдар мен жануарларды құрбандыққа шалу көріністері тасқа қашалып бейнеленген</a:t>
            </a:r>
            <a:endParaRPr lang="ru-RU" sz="2400" b="1" dirty="0">
              <a:solidFill>
                <a:srgbClr val="000099"/>
              </a:solidFill>
              <a:latin typeface="Times New Roman" panose="02020603050405020304" pitchFamily="18" charset="0"/>
              <a:cs typeface="Times New Roman" panose="02020603050405020304" pitchFamily="18" charset="0"/>
            </a:endParaRPr>
          </a:p>
        </p:txBody>
      </p:sp>
      <p:sp>
        <p:nvSpPr>
          <p:cNvPr id="6" name="Circle: Hollow 6">
            <a:extLst>
              <a:ext uri="{FF2B5EF4-FFF2-40B4-BE49-F238E27FC236}">
                <a16:creationId xmlns:a16="http://schemas.microsoft.com/office/drawing/2014/main" id="{082D6EF8-F1AC-43F5-B9E6-BB43844DDE2C}"/>
              </a:ext>
            </a:extLst>
          </p:cNvPr>
          <p:cNvSpPr/>
          <p:nvPr/>
        </p:nvSpPr>
        <p:spPr>
          <a:xfrm>
            <a:off x="476300" y="456016"/>
            <a:ext cx="979715" cy="979715"/>
          </a:xfrm>
          <a:prstGeom prst="donut">
            <a:avLst>
              <a:gd name="adj" fmla="val 10251"/>
            </a:avLst>
          </a:prstGeom>
          <a:solidFill>
            <a:srgbClr val="FF0000"/>
          </a:solidFill>
          <a:ln w="12700" cap="flat" cmpd="sng" algn="ctr">
            <a:noFill/>
            <a:prstDash val="solid"/>
            <a:miter lim="800000"/>
          </a:ln>
          <a:effectLst>
            <a:outerShdw blurRad="63500" sx="102000" sy="102000" algn="ctr" rotWithShape="0">
              <a:prstClr val="black">
                <a:alpha val="40000"/>
              </a:prstClr>
            </a:outerShdw>
          </a:effectLst>
          <a:scene3d>
            <a:camera prst="orthographicFront"/>
            <a:lightRig rig="flat" dir="t"/>
          </a:scene3d>
          <a:sp3d>
            <a:bevelT/>
          </a:sp3d>
        </p:spPr>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7" name="Скругленный прямоугольник 6"/>
          <p:cNvSpPr/>
          <p:nvPr/>
        </p:nvSpPr>
        <p:spPr>
          <a:xfrm>
            <a:off x="487596" y="1544977"/>
            <a:ext cx="823771" cy="288032"/>
          </a:xfrm>
          <a:prstGeom prst="roundRect">
            <a:avLst/>
          </a:prstGeom>
          <a:solidFill>
            <a:srgbClr val="FF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kk-KZ" sz="1200" b="1" i="0" u="none" strike="noStrike" kern="0" cap="none" spc="0" normalizeH="0" baseline="0" noProof="0" dirty="0" smtClean="0">
                <a:ln>
                  <a:noFill/>
                </a:ln>
                <a:solidFill>
                  <a:sysClr val="window" lastClr="FFFFFF"/>
                </a:solidFill>
                <a:effectLst/>
                <a:uLnTx/>
                <a:uFillTx/>
                <a:latin typeface="Times New Roman" pitchFamily="18" charset="0"/>
                <a:ea typeface="+mn-ea"/>
                <a:cs typeface="Times New Roman" pitchFamily="18" charset="0"/>
              </a:rPr>
              <a:t>УАҚЫТ</a:t>
            </a:r>
            <a:endParaRPr kumimoji="0" lang="ru-RU" sz="1200" b="1" i="0" u="none" strike="noStrike" kern="0" cap="none" spc="0" normalizeH="0" baseline="0" noProof="0" dirty="0">
              <a:ln>
                <a:noFill/>
              </a:ln>
              <a:solidFill>
                <a:sysClr val="window" lastClr="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708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1" presetClass="exit" presetSubtype="1" fill="hold" grpId="0" nodeType="withEffect">
                                  <p:stCondLst>
                                    <p:cond delay="0"/>
                                  </p:stCondLst>
                                  <p:childTnLst>
                                    <p:animEffect transition="out" filter="wheel(1)">
                                      <p:cBhvr>
                                        <p:cTn id="14" dur="20000"/>
                                        <p:tgtEl>
                                          <p:spTgt spid="6"/>
                                        </p:tgtEl>
                                      </p:cBhvr>
                                    </p:animEffect>
                                    <p:set>
                                      <p:cBhvr>
                                        <p:cTn id="15" dur="1" fill="hold">
                                          <p:stCondLst>
                                            <p:cond delay="19999"/>
                                          </p:stCondLst>
                                        </p:cTn>
                                        <p:tgtEl>
                                          <p:spTgt spid="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Fast Ticking clock sound effect.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6" grpId="1" animBg="1"/>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794</TotalTime>
  <Words>498</Words>
  <Application>Microsoft Office PowerPoint</Application>
  <PresentationFormat>Экран (16:9)</PresentationFormat>
  <Paragraphs>199</Paragraphs>
  <Slides>13</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Lenovo</dc:creator>
  <cp:lastModifiedBy>Lenovo</cp:lastModifiedBy>
  <cp:revision>77</cp:revision>
  <dcterms:created xsi:type="dcterms:W3CDTF">2025-01-25T11:53:11Z</dcterms:created>
  <dcterms:modified xsi:type="dcterms:W3CDTF">2025-03-30T09:57:23Z</dcterms:modified>
</cp:coreProperties>
</file>